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55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63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928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812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2373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445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4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795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765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cs-CZ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525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cs-CZ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304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EBD732E-2439-4DAB-835D-BF35911CFF97}" type="datetimeFigureOut">
              <a:rPr lang="cs-CZ" smtClean="0"/>
              <a:t>18.06.2024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EB79B29-B969-4242-BCB9-E2AD34A24D8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834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4E8350-7AAE-4FA0-9CAB-2C905BB3E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PŘÍPADOVÁ STUDIE:</a:t>
            </a:r>
            <a:br>
              <a:rPr lang="cs-CZ" dirty="0"/>
            </a:br>
            <a:r>
              <a:rPr lang="cs-CZ" dirty="0"/>
              <a:t>MONETIZACE VE HRÁCH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9243FFF-F42C-444F-B6D2-2E44A9E9D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Daniel </a:t>
            </a:r>
            <a:r>
              <a:rPr lang="cs-CZ" dirty="0" err="1"/>
              <a:t>Hajžman</a:t>
            </a:r>
            <a:endParaRPr lang="cs-CZ" dirty="0"/>
          </a:p>
          <a:p>
            <a:r>
              <a:rPr lang="cs-CZ" dirty="0"/>
              <a:t>Barbora Babyková</a:t>
            </a:r>
          </a:p>
          <a:p>
            <a:r>
              <a:rPr lang="cs-CZ" dirty="0"/>
              <a:t>IF1</a:t>
            </a:r>
          </a:p>
        </p:txBody>
      </p:sp>
    </p:spTree>
    <p:extLst>
      <p:ext uri="{BB962C8B-B14F-4D97-AF65-F5344CB8AC3E}">
        <p14:creationId xmlns:p14="http://schemas.microsoft.com/office/powerpoint/2010/main" val="94463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30D5FD-E3AA-4DC0-85B2-E6289C13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kvíz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74365FB-A557-4208-BF6D-DBA82774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641158" cy="3101983"/>
          </a:xfrm>
        </p:spPr>
        <p:txBody>
          <a:bodyPr/>
          <a:lstStyle/>
          <a:p>
            <a:r>
              <a:rPr lang="cs-CZ" dirty="0" err="1"/>
              <a:t>Mortal</a:t>
            </a:r>
            <a:r>
              <a:rPr lang="cs-CZ" dirty="0"/>
              <a:t> </a:t>
            </a:r>
            <a:r>
              <a:rPr lang="cs-CZ" dirty="0" err="1"/>
              <a:t>Kombat</a:t>
            </a:r>
            <a:r>
              <a:rPr lang="cs-CZ" dirty="0"/>
              <a:t> 11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AA9E0-93C5-40A3-86B2-BD68F275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704" y="3188535"/>
            <a:ext cx="3864864" cy="217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71670D6C-EE7E-4C6B-A886-B0690FE4F0C8}"/>
              </a:ext>
            </a:extLst>
          </p:cNvPr>
          <p:cNvSpPr txBox="1"/>
          <p:nvPr/>
        </p:nvSpPr>
        <p:spPr>
          <a:xfrm>
            <a:off x="7528878" y="3835092"/>
            <a:ext cx="205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/>
              <a:t>1869 Kč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2E76028-236B-42BC-B2B9-E10591FC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6" y="2349857"/>
            <a:ext cx="3678356" cy="36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30D5FD-E3AA-4DC0-85B2-E6289C13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kvíz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74365FB-A557-4208-BF6D-DBA82774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641158" cy="3101983"/>
          </a:xfrm>
        </p:spPr>
        <p:txBody>
          <a:bodyPr/>
          <a:lstStyle/>
          <a:p>
            <a:r>
              <a:rPr lang="cs-CZ" dirty="0" err="1"/>
              <a:t>Elden</a:t>
            </a:r>
            <a:r>
              <a:rPr lang="cs-CZ" dirty="0"/>
              <a:t> 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AA9E0-93C5-40A3-86B2-BD68F275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704" y="3188535"/>
            <a:ext cx="3864864" cy="217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71670D6C-EE7E-4C6B-A886-B0690FE4F0C8}"/>
              </a:ext>
            </a:extLst>
          </p:cNvPr>
          <p:cNvSpPr txBox="1"/>
          <p:nvPr/>
        </p:nvSpPr>
        <p:spPr>
          <a:xfrm>
            <a:off x="7478544" y="3835092"/>
            <a:ext cx="205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/>
              <a:t>2243 Kč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2E76028-236B-42BC-B2B9-E10591FC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6" y="2349857"/>
            <a:ext cx="3678356" cy="36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8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30D5FD-E3AA-4DC0-85B2-E6289C13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kvíz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74365FB-A557-4208-BF6D-DBA82774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641158" cy="3101983"/>
          </a:xfrm>
        </p:spPr>
        <p:txBody>
          <a:bodyPr/>
          <a:lstStyle/>
          <a:p>
            <a:r>
              <a:rPr lang="cs-CZ" dirty="0" err="1"/>
              <a:t>Farming</a:t>
            </a:r>
            <a:r>
              <a:rPr lang="cs-CZ" dirty="0"/>
              <a:t> Simulator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AA9E0-93C5-40A3-86B2-BD68F275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704" y="3188535"/>
            <a:ext cx="3864864" cy="217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71670D6C-EE7E-4C6B-A886-B0690FE4F0C8}"/>
              </a:ext>
            </a:extLst>
          </p:cNvPr>
          <p:cNvSpPr txBox="1"/>
          <p:nvPr/>
        </p:nvSpPr>
        <p:spPr>
          <a:xfrm>
            <a:off x="7388013" y="3835092"/>
            <a:ext cx="205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/>
              <a:t>5135 Kč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2E76028-236B-42BC-B2B9-E10591FC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6" y="2349857"/>
            <a:ext cx="3678356" cy="36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30D5FD-E3AA-4DC0-85B2-E6289C13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kvíz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74365FB-A557-4208-BF6D-DBA82774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641158" cy="3101983"/>
          </a:xfrm>
        </p:spPr>
        <p:txBody>
          <a:bodyPr/>
          <a:lstStyle/>
          <a:p>
            <a:r>
              <a:rPr lang="cs-CZ" dirty="0"/>
              <a:t>Euro Truck Simulator 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AA9E0-93C5-40A3-86B2-BD68F275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704" y="3261001"/>
            <a:ext cx="3864864" cy="202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71670D6C-EE7E-4C6B-A886-B0690FE4F0C8}"/>
              </a:ext>
            </a:extLst>
          </p:cNvPr>
          <p:cNvSpPr txBox="1"/>
          <p:nvPr/>
        </p:nvSpPr>
        <p:spPr>
          <a:xfrm>
            <a:off x="7388013" y="3921584"/>
            <a:ext cx="205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/>
              <a:t>7083 Kč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2E76028-236B-42BC-B2B9-E10591FC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6" y="2349857"/>
            <a:ext cx="3678356" cy="36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1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30D5FD-E3AA-4DC0-85B2-E6289C13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kvíz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74365FB-A557-4208-BF6D-DBA82774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641158" cy="3101983"/>
          </a:xfrm>
        </p:spPr>
        <p:txBody>
          <a:bodyPr/>
          <a:lstStyle/>
          <a:p>
            <a:r>
              <a:rPr lang="cs-CZ" dirty="0" err="1"/>
              <a:t>Forza</a:t>
            </a:r>
            <a:r>
              <a:rPr lang="cs-CZ" dirty="0"/>
              <a:t> </a:t>
            </a:r>
            <a:r>
              <a:rPr lang="cs-CZ" dirty="0" err="1"/>
              <a:t>Horizon</a:t>
            </a:r>
            <a:r>
              <a:rPr lang="cs-CZ" dirty="0"/>
              <a:t> 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AA9E0-93C5-40A3-86B2-BD68F275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3533" y="3261001"/>
            <a:ext cx="3607205" cy="202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71670D6C-EE7E-4C6B-A886-B0690FE4F0C8}"/>
              </a:ext>
            </a:extLst>
          </p:cNvPr>
          <p:cNvSpPr txBox="1"/>
          <p:nvPr/>
        </p:nvSpPr>
        <p:spPr>
          <a:xfrm>
            <a:off x="7388013" y="3921584"/>
            <a:ext cx="205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/>
              <a:t>6000 Kč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2E76028-236B-42BC-B2B9-E10591FC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6" y="2349857"/>
            <a:ext cx="3678356" cy="36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30D5FD-E3AA-4DC0-85B2-E6289C13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kvíz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74365FB-A557-4208-BF6D-DBA82774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641158" cy="3101983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Sims</a:t>
            </a:r>
            <a:r>
              <a:rPr lang="cs-CZ" dirty="0"/>
              <a:t> 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AA9E0-93C5-40A3-86B2-BD68F275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9497" y="3261001"/>
            <a:ext cx="2715277" cy="202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71670D6C-EE7E-4C6B-A886-B0690FE4F0C8}"/>
              </a:ext>
            </a:extLst>
          </p:cNvPr>
          <p:cNvSpPr txBox="1"/>
          <p:nvPr/>
        </p:nvSpPr>
        <p:spPr>
          <a:xfrm>
            <a:off x="7295734" y="3771575"/>
            <a:ext cx="205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/>
              <a:t>4740 Kč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2E76028-236B-42BC-B2B9-E10591FC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6" y="2349857"/>
            <a:ext cx="3678356" cy="36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0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30D5FD-E3AA-4DC0-85B2-E6289C13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kvíz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74365FB-A557-4208-BF6D-DBA82774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641158" cy="3101983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Sims</a:t>
            </a:r>
            <a:r>
              <a:rPr lang="cs-CZ" dirty="0"/>
              <a:t> 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AA9E0-93C5-40A3-86B2-BD68F275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2570" y="3429000"/>
            <a:ext cx="3705910" cy="20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71670D6C-EE7E-4C6B-A886-B0690FE4F0C8}"/>
              </a:ext>
            </a:extLst>
          </p:cNvPr>
          <p:cNvSpPr txBox="1"/>
          <p:nvPr/>
        </p:nvSpPr>
        <p:spPr>
          <a:xfrm>
            <a:off x="7252445" y="3919616"/>
            <a:ext cx="2326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/>
              <a:t>30800 Kč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2E76028-236B-42BC-B2B9-E10591FC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6" y="2349857"/>
            <a:ext cx="3678356" cy="36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3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30D5FD-E3AA-4DC0-85B2-E6289C13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kvíz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74365FB-A557-4208-BF6D-DBA82774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641158" cy="3101983"/>
          </a:xfrm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Train</a:t>
            </a:r>
            <a:r>
              <a:rPr lang="cs-CZ" dirty="0"/>
              <a:t> Simulator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AA9E0-93C5-40A3-86B2-BD68F275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6690" y="3429000"/>
            <a:ext cx="3637670" cy="20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71670D6C-EE7E-4C6B-A886-B0690FE4F0C8}"/>
              </a:ext>
            </a:extLst>
          </p:cNvPr>
          <p:cNvSpPr txBox="1"/>
          <p:nvPr/>
        </p:nvSpPr>
        <p:spPr>
          <a:xfrm>
            <a:off x="7348219" y="3919617"/>
            <a:ext cx="290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/>
              <a:t>241090 Kč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2E76028-236B-42BC-B2B9-E10591FC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6" y="2349857"/>
            <a:ext cx="3678356" cy="367835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9E0CBEAC-69B7-4594-A2DA-EC8E44734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030" y="429226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0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C102C4-541E-4FD5-960E-0773D50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2C5072-3B63-4D23-8A33-36927F85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Koupili jste někdy/znáte někoho, kdo si koupil nějaké herní DLC? Pokud ano, litujete/litovali toho?</a:t>
            </a:r>
          </a:p>
        </p:txBody>
      </p:sp>
      <p:pic>
        <p:nvPicPr>
          <p:cNvPr id="2052" name="Picture 4" descr="Microtransaction - Free gaming icons">
            <a:extLst>
              <a:ext uri="{FF2B5EF4-FFF2-40B4-BE49-F238E27FC236}">
                <a16:creationId xmlns:a16="http://schemas.microsoft.com/office/drawing/2014/main" id="{DA263E8D-7AF0-4D30-8B5E-3618FBEEC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9" y="4088934"/>
            <a:ext cx="1979802" cy="19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08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C102C4-541E-4FD5-960E-0773D50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2C5072-3B63-4D23-8A33-36927F85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Hrajete mobilní hry? Pokud ano, cítíte se přesyceni s „pop </a:t>
            </a:r>
            <a:r>
              <a:rPr lang="cs-CZ" dirty="0" err="1"/>
              <a:t>ups</a:t>
            </a:r>
            <a:r>
              <a:rPr lang="cs-CZ" dirty="0"/>
              <a:t>“ s nabídkami ke koupi platidel/skinů?  </a:t>
            </a:r>
          </a:p>
        </p:txBody>
      </p:sp>
      <p:pic>
        <p:nvPicPr>
          <p:cNvPr id="4" name="Picture 4" descr="Microtransaction - Free gaming icons">
            <a:extLst>
              <a:ext uri="{FF2B5EF4-FFF2-40B4-BE49-F238E27FC236}">
                <a16:creationId xmlns:a16="http://schemas.microsoft.com/office/drawing/2014/main" id="{09BB28AA-A105-4D93-9F4E-B7B8FBA3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9" y="4088934"/>
            <a:ext cx="1979802" cy="19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4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2C931F-FA4D-4478-B3CF-70B56068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cs-CZ" dirty="0"/>
              <a:t>Mikrotransakce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49777B-48C7-4121-84AB-AA298790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= Peněžní obnos, kterým platíme za službu/produkt (internetové prostředí) </a:t>
            </a:r>
          </a:p>
          <a:p>
            <a:r>
              <a:rPr lang="cs-CZ" dirty="0"/>
              <a:t>V počítačových a mobilních hrách</a:t>
            </a:r>
          </a:p>
        </p:txBody>
      </p:sp>
      <p:pic>
        <p:nvPicPr>
          <p:cNvPr id="1026" name="Picture 2" descr="PEGI přidá do konce roku štítky na fyzické kopie her, pro označení  mikrotransakcí ve hrách - GAME PRESS">
            <a:extLst>
              <a:ext uri="{FF2B5EF4-FFF2-40B4-BE49-F238E27FC236}">
                <a16:creationId xmlns:a16="http://schemas.microsoft.com/office/drawing/2014/main" id="{13483B30-1603-479F-92FB-22B3C819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06" y="3655726"/>
            <a:ext cx="3867587" cy="27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41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C102C4-541E-4FD5-960E-0773D50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2C5072-3B63-4D23-8A33-36927F85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Koupili jste si někdy do hry </a:t>
            </a:r>
            <a:r>
              <a:rPr lang="cs-CZ" dirty="0" err="1"/>
              <a:t>battlepass</a:t>
            </a:r>
            <a:r>
              <a:rPr lang="cs-CZ" dirty="0"/>
              <a:t>/</a:t>
            </a:r>
            <a:r>
              <a:rPr lang="cs-CZ" dirty="0" err="1"/>
              <a:t>season</a:t>
            </a:r>
            <a:r>
              <a:rPr lang="cs-CZ" dirty="0"/>
              <a:t> </a:t>
            </a:r>
            <a:r>
              <a:rPr lang="cs-CZ" dirty="0" err="1"/>
              <a:t>pass</a:t>
            </a:r>
            <a:r>
              <a:rPr lang="cs-CZ" dirty="0"/>
              <a:t>? Proč ano/ne?  </a:t>
            </a:r>
          </a:p>
        </p:txBody>
      </p:sp>
      <p:pic>
        <p:nvPicPr>
          <p:cNvPr id="4" name="Picture 4" descr="Microtransaction - Free gaming icons">
            <a:extLst>
              <a:ext uri="{FF2B5EF4-FFF2-40B4-BE49-F238E27FC236}">
                <a16:creationId xmlns:a16="http://schemas.microsoft.com/office/drawing/2014/main" id="{D47CB5FB-93C6-46DE-AA95-1C010CC9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9" y="4088934"/>
            <a:ext cx="1979802" cy="19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33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C102C4-541E-4FD5-960E-0773D50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2C5072-3B63-4D23-8A33-36927F85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Znáte nějaké hry, které jsou vyloženě „</a:t>
            </a:r>
            <a:r>
              <a:rPr lang="cs-CZ" dirty="0" err="1"/>
              <a:t>pay</a:t>
            </a:r>
            <a:r>
              <a:rPr lang="cs-CZ" dirty="0"/>
              <a:t> to </a:t>
            </a:r>
            <a:r>
              <a:rPr lang="cs-CZ" dirty="0" err="1"/>
              <a:t>win</a:t>
            </a:r>
            <a:r>
              <a:rPr lang="cs-CZ" dirty="0"/>
              <a:t>“?</a:t>
            </a:r>
          </a:p>
        </p:txBody>
      </p:sp>
      <p:pic>
        <p:nvPicPr>
          <p:cNvPr id="4" name="Picture 4" descr="Microtransaction - Free gaming icons">
            <a:extLst>
              <a:ext uri="{FF2B5EF4-FFF2-40B4-BE49-F238E27FC236}">
                <a16:creationId xmlns:a16="http://schemas.microsoft.com/office/drawing/2014/main" id="{7171E923-6A08-4101-B133-2C2AEBA8D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9" y="4088934"/>
            <a:ext cx="1979802" cy="19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128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C102C4-541E-4FD5-960E-0773D50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2C5072-3B63-4D23-8A33-36927F85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Utratili byste radši velké peníze za hru a nikdy se nesetkat s </a:t>
            </a:r>
            <a:r>
              <a:rPr lang="cs-CZ" dirty="0" err="1"/>
              <a:t>mikrotransakcemi</a:t>
            </a:r>
            <a:r>
              <a:rPr lang="cs-CZ" dirty="0"/>
              <a:t> NEBO byste si zahráli free to play hru s neustálými reklamami na </a:t>
            </a:r>
            <a:r>
              <a:rPr lang="cs-CZ" dirty="0" err="1"/>
              <a:t>mikrotransakce</a:t>
            </a:r>
            <a:r>
              <a:rPr lang="cs-CZ" dirty="0"/>
              <a:t>?</a:t>
            </a:r>
          </a:p>
        </p:txBody>
      </p:sp>
      <p:pic>
        <p:nvPicPr>
          <p:cNvPr id="4" name="Picture 4" descr="Microtransaction - Free gaming icons">
            <a:extLst>
              <a:ext uri="{FF2B5EF4-FFF2-40B4-BE49-F238E27FC236}">
                <a16:creationId xmlns:a16="http://schemas.microsoft.com/office/drawing/2014/main" id="{C02B93B5-08C1-4CF6-955A-1184ECCD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9" y="4088934"/>
            <a:ext cx="1979802" cy="19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947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C102C4-541E-4FD5-960E-0773D50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2C5072-3B63-4D23-8A33-36927F85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 co byste byli ochotni ve hře utratit peníze? (Platidla/skiny…)  </a:t>
            </a:r>
            <a:endParaRPr lang="cs-CZ" dirty="0"/>
          </a:p>
        </p:txBody>
      </p:sp>
      <p:pic>
        <p:nvPicPr>
          <p:cNvPr id="4" name="Picture 4" descr="Microtransaction - Free gaming icons">
            <a:extLst>
              <a:ext uri="{FF2B5EF4-FFF2-40B4-BE49-F238E27FC236}">
                <a16:creationId xmlns:a16="http://schemas.microsoft.com/office/drawing/2014/main" id="{DF345620-8AD8-4B06-A888-8EB43C36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9" y="4088934"/>
            <a:ext cx="1979802" cy="19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771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C102C4-541E-4FD5-960E-0773D50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2C5072-3B63-4D23-8A33-36927F85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Myslíte si, že se tento trend bude nadále rozvíjet, nebo že může dojít k nějakému obratu?</a:t>
            </a:r>
          </a:p>
        </p:txBody>
      </p:sp>
      <p:pic>
        <p:nvPicPr>
          <p:cNvPr id="4" name="Picture 4" descr="Microtransaction - Free gaming icons">
            <a:extLst>
              <a:ext uri="{FF2B5EF4-FFF2-40B4-BE49-F238E27FC236}">
                <a16:creationId xmlns:a16="http://schemas.microsoft.com/office/drawing/2014/main" id="{9BEA7FA3-D5E1-4681-8044-5A65E0A1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9" y="4088934"/>
            <a:ext cx="1979802" cy="19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044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C102C4-541E-4FD5-960E-0773D501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2C5072-3B63-4D23-8A33-36927F85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Co si myslíte o pirátství? Přijde vám to v určitých případech vhodné?</a:t>
            </a:r>
          </a:p>
        </p:txBody>
      </p:sp>
      <p:pic>
        <p:nvPicPr>
          <p:cNvPr id="4" name="Picture 4" descr="Microtransaction - Free gaming icons">
            <a:extLst>
              <a:ext uri="{FF2B5EF4-FFF2-40B4-BE49-F238E27FC236}">
                <a16:creationId xmlns:a16="http://schemas.microsoft.com/office/drawing/2014/main" id="{9BEA7FA3-D5E1-4681-8044-5A65E0A1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9" y="4088934"/>
            <a:ext cx="1979802" cy="19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553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2A2FAF-E811-724B-0ABA-58094B6F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Děkujeme za pozornost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F4715C-DD51-6847-52B2-53C9AC921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45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5A253B-4E78-4563-8C25-82531FD1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MIKROTRANSAKCE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1F4D619-B2A3-4BE0-917D-BE076936A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cs-CZ" dirty="0"/>
              <a:t>Dříve – mobilní hry, soc. sítě </a:t>
            </a:r>
          </a:p>
          <a:p>
            <a:pPr fontAlgn="base"/>
            <a:r>
              <a:rPr lang="cs-CZ" dirty="0"/>
              <a:t>Dnes – různé žánry </a:t>
            </a:r>
          </a:p>
          <a:p>
            <a:pPr fontAlgn="base"/>
            <a:r>
              <a:rPr lang="cs-CZ" dirty="0"/>
              <a:t>Free to play </a:t>
            </a:r>
          </a:p>
          <a:p>
            <a:pPr fontAlgn="base"/>
            <a:r>
              <a:rPr lang="cs-CZ" dirty="0"/>
              <a:t>Mířené na bezbranné hráče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9782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5A253B-4E78-4563-8C25-82531FD1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MIKROTRANSAKCE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1F4D619-B2A3-4BE0-917D-BE076936A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cs-CZ" dirty="0"/>
              <a:t>M</a:t>
            </a:r>
            <a:r>
              <a:rPr lang="en-US" dirty="0" err="1"/>
              <a:t>obilní</a:t>
            </a:r>
            <a:r>
              <a:rPr lang="en-US" dirty="0"/>
              <a:t> </a:t>
            </a:r>
            <a:r>
              <a:rPr lang="en-US" dirty="0" err="1"/>
              <a:t>hry</a:t>
            </a:r>
            <a:r>
              <a:rPr lang="en-US" dirty="0"/>
              <a:t> </a:t>
            </a:r>
          </a:p>
          <a:p>
            <a:pPr fontAlgn="base"/>
            <a:r>
              <a:rPr lang="cs-CZ" dirty="0"/>
              <a:t>H</a:t>
            </a:r>
            <a:r>
              <a:rPr lang="en-US" dirty="0" err="1"/>
              <a:t>ry</a:t>
            </a:r>
            <a:r>
              <a:rPr lang="en-US" dirty="0"/>
              <a:t> s </a:t>
            </a:r>
            <a:r>
              <a:rPr lang="en-US" dirty="0" err="1"/>
              <a:t>jednoduchou</a:t>
            </a:r>
            <a:r>
              <a:rPr lang="en-US" dirty="0"/>
              <a:t> </a:t>
            </a:r>
            <a:r>
              <a:rPr lang="en-US" dirty="0" err="1"/>
              <a:t>mechanikou</a:t>
            </a:r>
            <a:r>
              <a:rPr lang="en-US" dirty="0"/>
              <a:t> </a:t>
            </a:r>
          </a:p>
          <a:p>
            <a:pPr fontAlgn="base"/>
            <a:r>
              <a:rPr lang="cs-CZ" dirty="0"/>
              <a:t>N</a:t>
            </a:r>
            <a:r>
              <a:rPr lang="en-US" dirty="0" err="1"/>
              <a:t>ávykovost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„</a:t>
            </a:r>
            <a:r>
              <a:rPr lang="cs-CZ" dirty="0"/>
              <a:t>S</a:t>
            </a:r>
            <a:r>
              <a:rPr lang="en-US" dirty="0" err="1"/>
              <a:t>poj</a:t>
            </a:r>
            <a:r>
              <a:rPr lang="en-US" dirty="0"/>
              <a:t> </a:t>
            </a:r>
            <a:r>
              <a:rPr lang="en-US" dirty="0" err="1"/>
              <a:t>tři</a:t>
            </a:r>
            <a:r>
              <a:rPr lang="en-US" dirty="0"/>
              <a:t>“ </a:t>
            </a:r>
          </a:p>
          <a:p>
            <a:pPr fontAlgn="base"/>
            <a:r>
              <a:rPr lang="en-US" dirty="0"/>
              <a:t>Candy Crush Saga, Garden </a:t>
            </a:r>
            <a:r>
              <a:rPr lang="en-US" dirty="0" err="1"/>
              <a:t>Scapes</a:t>
            </a:r>
            <a:r>
              <a:rPr lang="en-US" dirty="0"/>
              <a:t> </a:t>
            </a:r>
          </a:p>
        </p:txBody>
      </p:sp>
      <p:pic>
        <p:nvPicPr>
          <p:cNvPr id="12290" name="Picture 2" descr="Candy Crush Saga's 10th Anniversary: 10 Things You Didn't Know">
            <a:extLst>
              <a:ext uri="{FF2B5EF4-FFF2-40B4-BE49-F238E27FC236}">
                <a16:creationId xmlns:a16="http://schemas.microsoft.com/office/drawing/2014/main" id="{77139489-2A7A-4F03-8362-FBFF42BD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4836"/>
            <a:ext cx="5336796" cy="26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21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5A253B-4E78-4563-8C25-82531FD1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MIKROTRANSAKCE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1F4D619-B2A3-4BE0-917D-BE076936A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cs-CZ" dirty="0"/>
              <a:t>Velké množství platidel </a:t>
            </a:r>
          </a:p>
          <a:p>
            <a:pPr fontAlgn="base"/>
            <a:r>
              <a:rPr lang="cs-CZ" dirty="0"/>
              <a:t>Dlouhá doba čekání </a:t>
            </a:r>
          </a:p>
          <a:p>
            <a:pPr fontAlgn="base"/>
            <a:r>
              <a:rPr lang="cs-CZ" dirty="0"/>
              <a:t>Reklamy/platba </a:t>
            </a:r>
          </a:p>
          <a:p>
            <a:pPr fontAlgn="base"/>
            <a:r>
              <a:rPr lang="cs-CZ" dirty="0" err="1"/>
              <a:t>Clash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Clans</a:t>
            </a:r>
            <a:r>
              <a:rPr lang="cs-CZ" dirty="0"/>
              <a:t>,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Sims</a:t>
            </a:r>
            <a:r>
              <a:rPr lang="cs-CZ" dirty="0"/>
              <a:t> </a:t>
            </a:r>
            <a:r>
              <a:rPr lang="cs-CZ" dirty="0" err="1"/>
              <a:t>Freeplay</a:t>
            </a:r>
            <a:endParaRPr lang="cs-CZ" dirty="0"/>
          </a:p>
        </p:txBody>
      </p:sp>
      <p:pic>
        <p:nvPicPr>
          <p:cNvPr id="11266" name="Picture 2" descr="Microtransactions: How Game Developers Take Advantage of Young Gamers –  Potomac Pulse">
            <a:extLst>
              <a:ext uri="{FF2B5EF4-FFF2-40B4-BE49-F238E27FC236}">
                <a16:creationId xmlns:a16="http://schemas.microsoft.com/office/drawing/2014/main" id="{7E2308C8-C3AB-4040-ADD6-33C68322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38043"/>
            <a:ext cx="4803558" cy="310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51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5A253B-4E78-4563-8C25-82531FD1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MIKROTRANSAKCE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1F4D619-B2A3-4BE0-917D-BE076936A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2995206" cy="3101983"/>
          </a:xfrm>
        </p:spPr>
        <p:txBody>
          <a:bodyPr/>
          <a:lstStyle/>
          <a:p>
            <a:pPr fontAlgn="base"/>
            <a:r>
              <a:rPr lang="cs-CZ" dirty="0"/>
              <a:t>Velké tituly </a:t>
            </a:r>
          </a:p>
          <a:p>
            <a:pPr fontAlgn="base"/>
            <a:r>
              <a:rPr lang="cs-CZ" dirty="0"/>
              <a:t>Nejvíce v </a:t>
            </a:r>
            <a:r>
              <a:rPr lang="cs-CZ" dirty="0" err="1"/>
              <a:t>multiplayeru</a:t>
            </a:r>
            <a:r>
              <a:rPr lang="cs-CZ" dirty="0"/>
              <a:t> </a:t>
            </a:r>
          </a:p>
          <a:p>
            <a:pPr fontAlgn="base"/>
            <a:r>
              <a:rPr lang="cs-CZ" dirty="0" err="1"/>
              <a:t>Lootboxy</a:t>
            </a:r>
            <a:r>
              <a:rPr lang="cs-CZ" dirty="0"/>
              <a:t>, skiny, platidla </a:t>
            </a:r>
          </a:p>
          <a:p>
            <a:pPr fontAlgn="base"/>
            <a:r>
              <a:rPr lang="cs-CZ" dirty="0" err="1"/>
              <a:t>Mortal</a:t>
            </a:r>
            <a:r>
              <a:rPr lang="cs-CZ" dirty="0"/>
              <a:t> </a:t>
            </a:r>
            <a:r>
              <a:rPr lang="cs-CZ" dirty="0" err="1"/>
              <a:t>Kombat</a:t>
            </a:r>
            <a:r>
              <a:rPr lang="cs-CZ" dirty="0"/>
              <a:t>, Star </a:t>
            </a:r>
            <a:r>
              <a:rPr lang="cs-CZ" dirty="0" err="1"/>
              <a:t>Wars</a:t>
            </a:r>
            <a:r>
              <a:rPr lang="cs-CZ" dirty="0"/>
              <a:t>: </a:t>
            </a:r>
            <a:r>
              <a:rPr lang="cs-CZ" dirty="0" err="1"/>
              <a:t>Battlefront</a:t>
            </a:r>
            <a:r>
              <a:rPr lang="cs-CZ" dirty="0"/>
              <a:t> II</a:t>
            </a:r>
          </a:p>
        </p:txBody>
      </p:sp>
      <p:pic>
        <p:nvPicPr>
          <p:cNvPr id="10242" name="Picture 2" descr="https://happygamer.com/wp-content/uploads/2019/04/Cosmetics-Microtransactions-For-Mortal-Kombat-11.jpg">
            <a:extLst>
              <a:ext uri="{FF2B5EF4-FFF2-40B4-BE49-F238E27FC236}">
                <a16:creationId xmlns:a16="http://schemas.microsoft.com/office/drawing/2014/main" id="{29B89B54-70C5-4E12-A41C-4347359D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55" y="2460418"/>
            <a:ext cx="5522752" cy="31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5A253B-4E78-4563-8C25-82531FD1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DLC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1F4D619-B2A3-4BE0-917D-BE076936A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864864" cy="3101983"/>
          </a:xfrm>
        </p:spPr>
        <p:txBody>
          <a:bodyPr/>
          <a:lstStyle/>
          <a:p>
            <a:pPr fontAlgn="base"/>
            <a:r>
              <a:rPr lang="cs-CZ" dirty="0"/>
              <a:t>(</a:t>
            </a:r>
            <a:r>
              <a:rPr lang="cs-CZ" dirty="0" err="1"/>
              <a:t>Downloadable</a:t>
            </a:r>
            <a:r>
              <a:rPr lang="cs-CZ" dirty="0"/>
              <a:t> </a:t>
            </a:r>
            <a:r>
              <a:rPr lang="cs-CZ" dirty="0" err="1"/>
              <a:t>Content</a:t>
            </a:r>
            <a:r>
              <a:rPr lang="cs-CZ" dirty="0"/>
              <a:t>) = obohacení původní hry</a:t>
            </a:r>
          </a:p>
          <a:p>
            <a:pPr fontAlgn="base"/>
            <a:r>
              <a:rPr lang="cs-CZ" dirty="0"/>
              <a:t>Nové mise, příběh, funkce, postavy </a:t>
            </a:r>
          </a:p>
          <a:p>
            <a:pPr fontAlgn="base"/>
            <a:r>
              <a:rPr lang="cs-CZ" dirty="0"/>
              <a:t>„Poděkování“ za nákup hry </a:t>
            </a:r>
          </a:p>
          <a:p>
            <a:pPr fontAlgn="base"/>
            <a:r>
              <a:rPr lang="cs-CZ" dirty="0"/>
              <a:t>Zřídka zdarma</a:t>
            </a:r>
          </a:p>
        </p:txBody>
      </p:sp>
      <p:pic>
        <p:nvPicPr>
          <p:cNvPr id="3076" name="Picture 4" descr="Podpora služby Steam :: Nalezení stáhnutelného obsahu (DLC)">
            <a:extLst>
              <a:ext uri="{FF2B5EF4-FFF2-40B4-BE49-F238E27FC236}">
                <a16:creationId xmlns:a16="http://schemas.microsoft.com/office/drawing/2014/main" id="{37B875E9-DA10-4687-8249-E6C201ACA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07931"/>
            <a:ext cx="5488892" cy="252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995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E1F7E5-7904-4007-A529-D3CAE670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KVÍZ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B670DD-2F0A-46E9-B87C-77BB1592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4077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30D5FD-E3AA-4DC0-85B2-E6289C13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kvíz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74365FB-A557-4208-BF6D-DBA82774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641158" cy="3101983"/>
          </a:xfrm>
        </p:spPr>
        <p:txBody>
          <a:bodyPr/>
          <a:lstStyle/>
          <a:p>
            <a:r>
              <a:rPr lang="cs-CZ" dirty="0" err="1"/>
              <a:t>Rocket</a:t>
            </a:r>
            <a:r>
              <a:rPr lang="cs-CZ" dirty="0"/>
              <a:t> </a:t>
            </a:r>
            <a:r>
              <a:rPr lang="cs-CZ" dirty="0" err="1"/>
              <a:t>League</a:t>
            </a:r>
            <a:endParaRPr lang="cs-CZ" dirty="0"/>
          </a:p>
        </p:txBody>
      </p:sp>
      <p:pic>
        <p:nvPicPr>
          <p:cNvPr id="1026" name="Picture 2" descr="Rocket League ® - Official Site">
            <a:extLst>
              <a:ext uri="{FF2B5EF4-FFF2-40B4-BE49-F238E27FC236}">
                <a16:creationId xmlns:a16="http://schemas.microsoft.com/office/drawing/2014/main" id="{4B8AA9E0-93C5-40A3-86B2-BD68F275D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04" y="3188535"/>
            <a:ext cx="3864864" cy="217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71670D6C-EE7E-4C6B-A886-B0690FE4F0C8}"/>
              </a:ext>
            </a:extLst>
          </p:cNvPr>
          <p:cNvSpPr txBox="1"/>
          <p:nvPr/>
        </p:nvSpPr>
        <p:spPr>
          <a:xfrm>
            <a:off x="7727513" y="3835092"/>
            <a:ext cx="205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/>
              <a:t>1183 Kč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2E76028-236B-42BC-B2B9-E10591FC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6" y="2349857"/>
            <a:ext cx="3678356" cy="36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lík">
  <a:themeElements>
    <a:clrScheme name="Balík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Balík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lík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d7f453-b290-4189-98d6-553bb48aa1bf">
      <Terms xmlns="http://schemas.microsoft.com/office/infopath/2007/PartnerControls"/>
    </lcf76f155ced4ddcb4097134ff3c332f>
    <TaxCatchAll xmlns="f6c2daa3-3c16-44e7-b212-464d20bd969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FC5AA11763464C854E31DB06502A14" ma:contentTypeVersion="13" ma:contentTypeDescription="Vytvoří nový dokument" ma:contentTypeScope="" ma:versionID="58e1872f17b5db800682b95d335cc68b">
  <xsd:schema xmlns:xsd="http://www.w3.org/2001/XMLSchema" xmlns:xs="http://www.w3.org/2001/XMLSchema" xmlns:p="http://schemas.microsoft.com/office/2006/metadata/properties" xmlns:ns2="ddd7f453-b290-4189-98d6-553bb48aa1bf" xmlns:ns3="f6c2daa3-3c16-44e7-b212-464d20bd9691" targetNamespace="http://schemas.microsoft.com/office/2006/metadata/properties" ma:root="true" ma:fieldsID="115de2517a4c5cc9b98e41bb783d090e" ns2:_="" ns3:_="">
    <xsd:import namespace="ddd7f453-b290-4189-98d6-553bb48aa1bf"/>
    <xsd:import namespace="f6c2daa3-3c16-44e7-b212-464d20bd9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7f453-b290-4189-98d6-553bb48aa1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Značky obrázků" ma:readOnly="false" ma:fieldId="{5cf76f15-5ced-4ddc-b409-7134ff3c332f}" ma:taxonomyMulti="true" ma:sspId="b5190b6f-cc76-4299-8866-3904f6a46e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c2daa3-3c16-44e7-b212-464d20bd9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2077b31-670d-4a2b-ae54-aef204e2c30b}" ma:internalName="TaxCatchAll" ma:showField="CatchAllData" ma:web="f6c2daa3-3c16-44e7-b212-464d20bd96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82EBDF-6339-48C0-AB7D-9B28E0BB2DDC}">
  <ds:schemaRefs>
    <ds:schemaRef ds:uri="http://schemas.microsoft.com/office/2006/metadata/properties"/>
    <ds:schemaRef ds:uri="http://schemas.microsoft.com/office/infopath/2007/PartnerControls"/>
    <ds:schemaRef ds:uri="ddd7f453-b290-4189-98d6-553bb48aa1bf"/>
    <ds:schemaRef ds:uri="f6c2daa3-3c16-44e7-b212-464d20bd9691"/>
  </ds:schemaRefs>
</ds:datastoreItem>
</file>

<file path=customXml/itemProps2.xml><?xml version="1.0" encoding="utf-8"?>
<ds:datastoreItem xmlns:ds="http://schemas.openxmlformats.org/officeDocument/2006/customXml" ds:itemID="{0DC1E159-864A-405B-84F6-9111DCE9B9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F8D7E9-E952-44F5-BB20-8CDDA36FF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d7f453-b290-4189-98d6-553bb48aa1bf"/>
    <ds:schemaRef ds:uri="f6c2daa3-3c16-44e7-b212-464d20bd9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TM10001115[[fn=Balík]]</Template>
  <TotalTime>46</TotalTime>
  <Words>345</Words>
  <Application>Microsoft Office PowerPoint</Application>
  <PresentationFormat>Širokoúhlá obrazovka</PresentationFormat>
  <Paragraphs>78</Paragraphs>
  <Slides>26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26</vt:i4>
      </vt:variant>
    </vt:vector>
  </HeadingPairs>
  <TitlesOfParts>
    <vt:vector size="27" baseType="lpstr">
      <vt:lpstr>Balík</vt:lpstr>
      <vt:lpstr>PŘÍPADOVÁ STUDIE: MONETIZACE VE HRÁCH</vt:lpstr>
      <vt:lpstr>Mikrotransakce</vt:lpstr>
      <vt:lpstr>MIKROTRANSAKCE</vt:lpstr>
      <vt:lpstr>MIKROTRANSAKCE</vt:lpstr>
      <vt:lpstr>MIKROTRANSAKCE</vt:lpstr>
      <vt:lpstr>MIKROTRANSAKCE</vt:lpstr>
      <vt:lpstr>DLC</vt:lpstr>
      <vt:lpstr>KVÍZ</vt:lpstr>
      <vt:lpstr>kvíz</vt:lpstr>
      <vt:lpstr>kvíz</vt:lpstr>
      <vt:lpstr>kvíz</vt:lpstr>
      <vt:lpstr>kvíz</vt:lpstr>
      <vt:lpstr>kvíz</vt:lpstr>
      <vt:lpstr>kvíz</vt:lpstr>
      <vt:lpstr>kvíz</vt:lpstr>
      <vt:lpstr>kvíz</vt:lpstr>
      <vt:lpstr>kvíz</vt:lpstr>
      <vt:lpstr>Otázky</vt:lpstr>
      <vt:lpstr>Otázky</vt:lpstr>
      <vt:lpstr>Otázky</vt:lpstr>
      <vt:lpstr>Otázky</vt:lpstr>
      <vt:lpstr>Otázky</vt:lpstr>
      <vt:lpstr>Otázky</vt:lpstr>
      <vt:lpstr>Otázky</vt:lpstr>
      <vt:lpstr>Otázky</vt:lpstr>
      <vt:lpstr>Děkujeme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PŘÍPADOVÁ STUDIE: MONETIZACE VE HRÁCH</dc:title>
  <dc:creator>zak</dc:creator>
  <cp:lastModifiedBy>Barbora Babyková</cp:lastModifiedBy>
  <cp:revision>8</cp:revision>
  <dcterms:created xsi:type="dcterms:W3CDTF">2024-05-09T13:52:18Z</dcterms:created>
  <dcterms:modified xsi:type="dcterms:W3CDTF">2024-06-18T23:51:55Z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0x01010085FC5AA11763464C854E31DB06502A14</vt:lpwstr>
  </property>
</Properties>
</file>